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1" r:id="rId5"/>
    <p:sldId id="271" r:id="rId6"/>
    <p:sldId id="272" r:id="rId7"/>
    <p:sldId id="263" r:id="rId8"/>
    <p:sldId id="273" r:id="rId9"/>
    <p:sldId id="266" r:id="rId10"/>
    <p:sldId id="274" r:id="rId11"/>
    <p:sldId id="275" r:id="rId12"/>
    <p:sldId id="276" r:id="rId13"/>
    <p:sldId id="277" r:id="rId14"/>
    <p:sldId id="27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0000"/>
    <a:srgbClr val="FF996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2.jp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A353-121A-65ED-E7BE-DC4BC52D9C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EE25A-5F93-325B-1B57-B1CC21C5A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1911E-F42D-085E-41BB-8897DC974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87961-F982-AF1C-0755-13FE42D0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ACD94-71AB-16C7-50D3-C99048A5D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15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76B2-9143-4558-ABE9-2B4664BA3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06E7B-09E8-B494-FB24-FE6D670E1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70DAB-77A7-A24A-44D8-834079D8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29D2B-477E-CBD2-1FFF-FF946F479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09594-A934-D289-2983-D75485B1A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42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368580-42F4-9BDD-CDC0-45BA06E6B2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0FE97-43CF-022C-9504-933B17F57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B9310-9A32-7111-F07C-1C9E9D29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12260-343E-CC55-1B47-57881BFCE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65517-E2D1-0410-80A3-A4363EAF9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29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7201E-4BDE-D0E3-934A-6F15452F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F8BE3-BBA5-5096-638B-D41B7C04B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E7601-3DBA-15F3-3E71-0CC0DD471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68F47-F0F2-31FC-558D-C2385BFE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2CC9-D59C-FCF4-76CB-FE0DF1AA1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60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729EF-9E08-F5F3-BB3C-01AE678E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17752-D3D0-3B13-F7CF-C97697A71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26424-4D82-2D39-A1F4-23FBE9A6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1BD39-4488-0D7E-ABDF-346535E2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2DE87-0574-289F-E5A6-E91375229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77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A39F2-FE8B-49E9-2037-8BE777F3F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7D827-958B-4AD6-7E6A-D3588C187F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1F56B-5861-40CF-BD58-1AD0B831A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CCA85-5D36-17B2-1FA8-A358DB75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E5579-3E96-14FA-F043-4EB75629C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5F140-EAA8-D4BD-205E-EF059209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6754-D2C8-EEDB-B66F-CE9176D4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7AE8E-9877-737E-B390-542C1011C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04D35-E71D-CCC3-C34D-3E0E709CD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3F6F3-98E4-1F26-D4A1-568E809B7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43ACB7-F5E6-49B2-1760-EE6AC86FA5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057E52-5EF2-9079-6B51-88F5977C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D153E-ECD1-7613-E7A3-82602C727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6E4329-4525-8732-8E45-5E46CBF11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4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759FC-8A8B-7A67-6BF9-2C0CF834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495BB-1C96-D0E7-B70E-E16DBD849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73F73-6549-D55C-0F05-9071884C6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4768C-820F-0FF5-697D-2AB21CCD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2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5C215-2617-C2F9-81B7-217FC10B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6FDB6E-0A25-E686-ED9E-A893B14FC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D55C5-28B5-D821-3A04-1C8B6BADD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5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D1C2-6FAD-9718-5EB5-E492B3BE1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8E4AB-F0E5-8C0C-ECD3-E005F474B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74C0-F0DE-F26B-EACB-75C9E34B5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2BFE-6B17-58A5-7134-CE1AEF69D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2A067C-B7EA-8184-69E3-B18C2B94C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30F1A-D1C3-9405-4388-B4EED4EB6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76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F8E8-8937-D113-2272-BC7B3745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0EDEA6-F288-0FCB-F133-6F33D1884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7B58CC-CE99-0489-3EA7-76101CB82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442FE-EECF-C12B-C7B0-2C90BE0D6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22F44-165B-F40E-B522-820C8273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A3861-FE79-B6A6-3CE1-8116F4DF9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6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8B3F7-A633-840F-4588-E58AB89B3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76A0B-7558-8A2C-6925-B47C66743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3B6A0-7BCF-CBA3-153D-6AE3FC277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226D1-6E43-4FD7-A136-F227884C0179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9720E-9B5D-2BC8-21DF-124EB930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C4779-B2FA-700F-EDCD-D09B89D7B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7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economia/business/2018/02/03/super-bowl-spot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iguelaenlle/massive-stock-news-analysis-db-for-nlpbacktests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1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silver trophy&#10;&#10;Description automatically generated">
            <a:extLst>
              <a:ext uri="{FF2B5EF4-FFF2-40B4-BE49-F238E27FC236}">
                <a16:creationId xmlns:a16="http://schemas.microsoft.com/office/drawing/2014/main" id="{2B9CAA79-65C2-2F90-62E4-13A01859D1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172C33-0CAC-AC42-7797-2C4E3C51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Predicting the VIX with stock headline sentiments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37846-B813-72E0-03FC-4F63620DD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Improvements over  standard </a:t>
            </a:r>
            <a:r>
              <a:rPr lang="en-US" sz="2000">
                <a:solidFill>
                  <a:schemeClr val="bg1"/>
                </a:solidFill>
              </a:rPr>
              <a:t>time-series models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50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EF0AE9-5586-C4FA-3E4E-10089A6733A5}"/>
              </a:ext>
            </a:extLst>
          </p:cNvPr>
          <p:cNvSpPr txBox="1"/>
          <p:nvPr/>
        </p:nvSpPr>
        <p:spPr>
          <a:xfrm>
            <a:off x="9729623" y="6657945"/>
            <a:ext cx="2459327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rtlCol="0" anchor="ctr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wired.it/economia/business/2018/02/03/super-bowl-spo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DCD0F-0CE9-DB99-138F-252AF3F2D93D}"/>
              </a:ext>
            </a:extLst>
          </p:cNvPr>
          <p:cNvSpPr txBox="1"/>
          <p:nvPr/>
        </p:nvSpPr>
        <p:spPr>
          <a:xfrm>
            <a:off x="621101" y="6184968"/>
            <a:ext cx="9213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Mike Daniel</a:t>
            </a:r>
          </a:p>
          <a:p>
            <a:r>
              <a:rPr lang="en-US" dirty="0">
                <a:solidFill>
                  <a:schemeClr val="bg1"/>
                </a:solidFill>
              </a:rPr>
              <a:t>Springboard Data Science Career Track  	Special thanks </a:t>
            </a:r>
            <a:r>
              <a:rPr lang="en-US">
                <a:solidFill>
                  <a:schemeClr val="bg1"/>
                </a:solidFill>
              </a:rPr>
              <a:t>to Kevin Ding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988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4155A-D119-7B4F-0E55-F7F9106E3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5" y="741391"/>
            <a:ext cx="3682606" cy="744509"/>
          </a:xfrm>
        </p:spPr>
        <p:txBody>
          <a:bodyPr anchor="b">
            <a:normAutofit/>
          </a:bodyPr>
          <a:lstStyle/>
          <a:p>
            <a:r>
              <a:rPr lang="en-US" sz="4000" dirty="0"/>
              <a:t>SARIMAX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154BC-2271-319C-7610-18B133A366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1663700"/>
            <a:ext cx="3682606" cy="4317608"/>
          </a:xfrm>
        </p:spPr>
        <p:txBody>
          <a:bodyPr anchor="t">
            <a:normAutofit/>
          </a:bodyPr>
          <a:lstStyle/>
          <a:p>
            <a:r>
              <a:rPr lang="en-US" sz="1700"/>
              <a:t>The SARIMAX model is based on ARIMA(Autoregression Integrated Moving Average) but allow for seasonality, the S, and exogenous features, the X.</a:t>
            </a:r>
          </a:p>
          <a:p>
            <a:r>
              <a:rPr lang="en-US" sz="1700"/>
              <a:t>Wanting to not have the initial model run for days , I first used the most important features in a linear regression model “Neg_pct” and “Pos_minus_Neg_pct” as the only features in the exogenous set.</a:t>
            </a:r>
          </a:p>
          <a:p>
            <a:r>
              <a:rPr lang="en-US" sz="1700"/>
              <a:t>This model showed modest improvement to a RMSE of 3.164 in a similar walk forward validation.</a:t>
            </a:r>
          </a:p>
        </p:txBody>
      </p:sp>
      <p:pic>
        <p:nvPicPr>
          <p:cNvPr id="6" name="Picture 5" descr="A screenshot of a computer screen">
            <a:extLst>
              <a:ext uri="{FF2B5EF4-FFF2-40B4-BE49-F238E27FC236}">
                <a16:creationId xmlns:a16="http://schemas.microsoft.com/office/drawing/2014/main" id="{0650719C-4BF8-53B5-6D42-7EFDE3D1EF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7" r="-2" b="-2"/>
          <a:stretch/>
        </p:blipFill>
        <p:spPr>
          <a:xfrm>
            <a:off x="4944291" y="114300"/>
            <a:ext cx="7111453" cy="6500055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34FA563-76F6-CDCF-AEA0-A7B78E4464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D2E3CAA-F1BA-6695-301D-22564C3828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F3F0F2C-04A5-144D-BDCF-C387072897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73732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CE569-B987-7F99-556A-E2145B574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7128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SARIMAX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85F00A-8926-4737-8D6C-1C99488E65A7}"/>
              </a:ext>
            </a:extLst>
          </p:cNvPr>
          <p:cNvSpPr txBox="1"/>
          <p:nvPr/>
        </p:nvSpPr>
        <p:spPr>
          <a:xfrm>
            <a:off x="457201" y="1825625"/>
            <a:ext cx="4908429" cy="3731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Using just 2 features makes a small gain with speed loss less than an order of magnitude.</a:t>
            </a: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rgbClr val="FFC000">
                  <a:lumMod val="40000"/>
                  <a:lumOff val="60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-22860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C000">
                    <a:lumMod val="40000"/>
                    <a:lumOff val="60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The full exogenous features set explodes under encoding of categorical variables with many categories, using up massive computational resources.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SARIMAX(1,1,0) with two exogenous features.&#10;&#10;RMSE 3.164">
            <a:extLst>
              <a:ext uri="{FF2B5EF4-FFF2-40B4-BE49-F238E27FC236}">
                <a16:creationId xmlns:a16="http://schemas.microsoft.com/office/drawing/2014/main" id="{F9BB4939-C730-67CD-1B78-BD3C999BA69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5630" y="448721"/>
            <a:ext cx="6597770" cy="5728242"/>
          </a:xfrm>
        </p:spPr>
      </p:pic>
    </p:spTree>
    <p:extLst>
      <p:ext uri="{BB962C8B-B14F-4D97-AF65-F5344CB8AC3E}">
        <p14:creationId xmlns:p14="http://schemas.microsoft.com/office/powerpoint/2010/main" val="4265984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89D9C-CC44-7C3B-80FA-427B64AED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more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734A8-6C36-B286-379E-6CC51BD3A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Knowing that SARIMAX could work in a reasonable time add in all the stationary numerical features and apply scaling in preprocessing.</a:t>
            </a:r>
          </a:p>
          <a:p>
            <a:r>
              <a:rPr lang="en-US" dirty="0"/>
              <a:t>Of the categorical features more care is taken and only 3 features are used: </a:t>
            </a:r>
            <a:r>
              <a:rPr lang="en-US" dirty="0">
                <a:solidFill>
                  <a:srgbClr val="FF0000"/>
                </a:solidFill>
              </a:rPr>
              <a:t>daily_sentiment </a:t>
            </a:r>
            <a:r>
              <a:rPr lang="en-US" dirty="0"/>
              <a:t>and </a:t>
            </a:r>
            <a:r>
              <a:rPr lang="en-US" dirty="0">
                <a:solidFill>
                  <a:srgbClr val="FF0000"/>
                </a:solidFill>
              </a:rPr>
              <a:t>overall_sentiment </a:t>
            </a:r>
            <a:r>
              <a:rPr lang="en-US" dirty="0"/>
              <a:t>which have 3 categories each and </a:t>
            </a:r>
            <a:r>
              <a:rPr lang="en-US" dirty="0">
                <a:solidFill>
                  <a:srgbClr val="FF0000"/>
                </a:solidFill>
              </a:rPr>
              <a:t>DayofWeek  </a:t>
            </a:r>
            <a:r>
              <a:rPr lang="en-US" dirty="0"/>
              <a:t>with 5.</a:t>
            </a:r>
          </a:p>
          <a:p>
            <a:r>
              <a:rPr lang="en-US" dirty="0"/>
              <a:t>This model again showed improvement over the last one with a RMSE of 3.042 an improvement over the baseline model of just over 9%.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6904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47AF8C-3873-E32B-3D41-DBF0F3AF6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56404"/>
          </a:xfrm>
        </p:spPr>
        <p:txBody>
          <a:bodyPr anchor="ctr">
            <a:normAutofit/>
          </a:bodyPr>
          <a:lstStyle/>
          <a:p>
            <a:r>
              <a:rPr lang="en-US" sz="4000" dirty="0"/>
              <a:t>What went 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61367-8E87-80D6-863B-C7662A7FC2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933700"/>
            <a:ext cx="4646905" cy="3574104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There was a noticeable improvement in the SARIMAX vs ARIMA model which can be viewed at least as a proof of concept.</a:t>
            </a:r>
          </a:p>
          <a:p>
            <a:r>
              <a:rPr lang="en-US" sz="2000" dirty="0"/>
              <a:t>The cleaned dataset is ready for additional feature engineering.</a:t>
            </a:r>
          </a:p>
          <a:p>
            <a:r>
              <a:rPr lang="en-US" sz="2000" dirty="0"/>
              <a:t>Some initial groups of stocks and indices were completed and appeared to show promise in initial testing.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Rolls of blueprints">
            <a:extLst>
              <a:ext uri="{FF2B5EF4-FFF2-40B4-BE49-F238E27FC236}">
                <a16:creationId xmlns:a16="http://schemas.microsoft.com/office/drawing/2014/main" id="{6F1AB2BA-813F-F7E7-CB0D-B373A72394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601" r="-2" b="-2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9832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aze">
            <a:extLst>
              <a:ext uri="{FF2B5EF4-FFF2-40B4-BE49-F238E27FC236}">
                <a16:creationId xmlns:a16="http://schemas.microsoft.com/office/drawing/2014/main" id="{1EFB1675-D63D-F09D-B59E-8406E02DE4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07" r="23428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9E246B-6109-F43B-E0BB-33E3E5AE57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328512"/>
            <a:ext cx="4778387" cy="1628970"/>
          </a:xfrm>
        </p:spPr>
        <p:txBody>
          <a:bodyPr anchor="ctr">
            <a:normAutofit/>
          </a:bodyPr>
          <a:lstStyle/>
          <a:p>
            <a:r>
              <a:rPr lang="en-US" sz="4000"/>
              <a:t>What went wrong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2189F-7533-C87D-AB02-2EF0182CF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3849" y="1282700"/>
            <a:ext cx="4659756" cy="6146800"/>
          </a:xfrm>
        </p:spPr>
        <p:txBody>
          <a:bodyPr anchor="ctr">
            <a:normAutofit/>
          </a:bodyPr>
          <a:lstStyle/>
          <a:p>
            <a:r>
              <a:rPr lang="en-US" sz="1900" dirty="0"/>
              <a:t>The methodology did not work well at predicting directional signals.  A classification approach is needed instead.</a:t>
            </a:r>
          </a:p>
          <a:p>
            <a:r>
              <a:rPr lang="en-US" sz="1900" dirty="0"/>
              <a:t>Other time-series models may have been more effective such as GARCH or adaptive learning.</a:t>
            </a:r>
          </a:p>
          <a:p>
            <a:r>
              <a:rPr lang="en-US" sz="1900" dirty="0"/>
              <a:t>The categorical features needed to be refined in the exogenous set for faster running times.</a:t>
            </a:r>
          </a:p>
          <a:p>
            <a:r>
              <a:rPr lang="en-US" sz="1900" dirty="0"/>
              <a:t>The RMSE of 3 is still too high considering the average value in the mid-teens.</a:t>
            </a:r>
          </a:p>
          <a:p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580681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DDC97-80E6-B382-C35F-BC52FBAE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2600"/>
              <a:t>Can improvements be made in the time series forecasting of the VIX by adding in sentiment analysis of financial headlines?</a:t>
            </a:r>
            <a:br>
              <a:rPr lang="en-US" sz="2600"/>
            </a:br>
            <a:endParaRPr lang="en-US" sz="2600"/>
          </a:p>
        </p:txBody>
      </p:sp>
      <p:sp>
        <p:nvSpPr>
          <p:cNvPr id="6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ontent Placeholder 9">
            <a:extLst>
              <a:ext uri="{FF2B5EF4-FFF2-40B4-BE49-F238E27FC236}">
                <a16:creationId xmlns:a16="http://schemas.microsoft.com/office/drawing/2014/main" id="{3EE47133-AA0B-8883-C82A-29B4A3F6C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/>
              <a:t>Many attempts have been made to predict the “fear index” .</a:t>
            </a:r>
          </a:p>
          <a:p>
            <a:r>
              <a:rPr lang="en-US" sz="1700" dirty="0"/>
              <a:t>Many studies focus on a variety of financial indicators to improve performance.</a:t>
            </a:r>
          </a:p>
          <a:p>
            <a:r>
              <a:rPr lang="en-US" sz="1700" dirty="0"/>
              <a:t>These models typically are reactive to changes in the VIX but have a slow recovery time to changes.</a:t>
            </a:r>
          </a:p>
          <a:p>
            <a:r>
              <a:rPr lang="en-US" sz="1700" dirty="0"/>
              <a:t>Can the sentiment of headlines about stocks be used instead to create a model which can proactively predict the spikes.</a:t>
            </a:r>
          </a:p>
        </p:txBody>
      </p:sp>
      <p:pic>
        <p:nvPicPr>
          <p:cNvPr id="5" name="Content Placeholder 4" descr="Graph on document with pen">
            <a:extLst>
              <a:ext uri="{FF2B5EF4-FFF2-40B4-BE49-F238E27FC236}">
                <a16:creationId xmlns:a16="http://schemas.microsoft.com/office/drawing/2014/main" id="{5F086C67-F0E6-3120-04FA-BFB692C92C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4" r="16523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924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odes on papers">
            <a:extLst>
              <a:ext uri="{FF2B5EF4-FFF2-40B4-BE49-F238E27FC236}">
                <a16:creationId xmlns:a16="http://schemas.microsoft.com/office/drawing/2014/main" id="{DFB01868-FB16-6773-60DD-2640718C4E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608" b="121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1C1546-080F-E34C-1237-21A575CE8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40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D30C1-FEF9-AC47-B9BF-4B6D4F119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7533"/>
            <a:ext cx="10515600" cy="27086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data was merged from two data sets.</a:t>
            </a:r>
          </a:p>
          <a:p>
            <a:r>
              <a:rPr lang="en-US" sz="2600" dirty="0">
                <a:solidFill>
                  <a:srgbClr val="FFFFFF"/>
                </a:solidFill>
              </a:rPr>
              <a:t>The headlines are from “Daily Financial News for 6000+ Stocks” on Kaggle.</a:t>
            </a:r>
          </a:p>
          <a:p>
            <a:pPr marL="0" indent="0">
              <a:buNone/>
            </a:pPr>
            <a:r>
              <a:rPr lang="en-US" sz="2200" b="0" i="0" u="sng" dirty="0">
                <a:solidFill>
                  <a:srgbClr val="00B0F0"/>
                </a:solidFill>
                <a:effectLst/>
                <a:latin typeface="Helvetica Neu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https://www.kaggle.com/datasets/miguelaenlle/massive-stock-news-analysis-db-for-nlpbacktests</a:t>
            </a:r>
            <a:endParaRPr lang="en-US" sz="2200" b="0" i="0" u="sng" dirty="0">
              <a:solidFill>
                <a:srgbClr val="00B0F0"/>
              </a:solidFill>
              <a:effectLst/>
              <a:latin typeface="Helvetica Neue"/>
            </a:endParaRPr>
          </a:p>
          <a:p>
            <a:pPr marL="0" indent="0">
              <a:buNone/>
            </a:pPr>
            <a:endParaRPr lang="en-US" sz="2200" dirty="0"/>
          </a:p>
          <a:p>
            <a:r>
              <a:rPr lang="en-US" sz="2600" dirty="0">
                <a:solidFill>
                  <a:srgbClr val="FFFFFF"/>
                </a:solidFill>
              </a:rPr>
              <a:t>The closing price of the VIX was downloaded from Yahoo finance.</a:t>
            </a:r>
          </a:p>
          <a:p>
            <a:pPr marL="0" indent="0">
              <a:buNone/>
            </a:pPr>
            <a:endParaRPr lang="en-US" sz="26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42EFA2-F13F-13FF-AB1A-B7BDB5FA556E}"/>
              </a:ext>
            </a:extLst>
          </p:cNvPr>
          <p:cNvSpPr txBox="1"/>
          <p:nvPr/>
        </p:nvSpPr>
        <p:spPr>
          <a:xfrm>
            <a:off x="2907102" y="4246450"/>
            <a:ext cx="77206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 </a:t>
            </a:r>
            <a:r>
              <a:rPr lang="en-US" sz="2000" dirty="0">
                <a:solidFill>
                  <a:srgbClr val="FF5050"/>
                </a:solidFill>
              </a:rPr>
              <a:t>There were about 1,400,000 headlines.</a:t>
            </a:r>
          </a:p>
          <a:p>
            <a:r>
              <a:rPr lang="en-US" sz="2000" dirty="0">
                <a:solidFill>
                  <a:srgbClr val="FF5050"/>
                </a:solidFill>
              </a:rPr>
              <a:t>	 The kaggler scraped them from Benzinga.</a:t>
            </a:r>
          </a:p>
          <a:p>
            <a:r>
              <a:rPr lang="en-US" sz="2000" dirty="0">
                <a:solidFill>
                  <a:srgbClr val="FF5050"/>
                </a:solidFill>
              </a:rPr>
              <a:t>	 Each instance has  a title, a date and a stock ticker. </a:t>
            </a:r>
          </a:p>
        </p:txBody>
      </p:sp>
    </p:spTree>
    <p:extLst>
      <p:ext uri="{BB962C8B-B14F-4D97-AF65-F5344CB8AC3E}">
        <p14:creationId xmlns:p14="http://schemas.microsoft.com/office/powerpoint/2010/main" val="3347946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E5339-EC57-2F79-45BD-879EE2872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49" y="250743"/>
            <a:ext cx="4391025" cy="1006557"/>
          </a:xfrm>
        </p:spPr>
        <p:txBody>
          <a:bodyPr anchor="t">
            <a:norm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Headlines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AAB55-5D31-B57D-F27E-B72F918D7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0" y="1017917"/>
            <a:ext cx="8790317" cy="481353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Sectors and groupings of stocks were considered but required too much labeling time.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Vader was used to created a sentiment of Positive, Negative or Neutral for each headline.  </a:t>
            </a:r>
          </a:p>
          <a:p>
            <a:r>
              <a:rPr lang="en-US" sz="2400" dirty="0">
                <a:solidFill>
                  <a:schemeClr val="bg1"/>
                </a:solidFill>
              </a:rPr>
              <a:t>Just over half the headlines are Neutral and the other half are roughly 2 to 1 in favor of Positive.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headlines are aggregated by date with the sentiment and ticker in corresponding lists and the titles concatenated.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vader(compound) scores are summed and averaged as features.</a:t>
            </a:r>
          </a:p>
          <a:p>
            <a:r>
              <a:rPr lang="en-US" sz="2400" dirty="0">
                <a:solidFill>
                  <a:schemeClr val="bg1"/>
                </a:solidFill>
              </a:rPr>
              <a:t>The features Positive, Negative, Neutral and Total count the number of each sentiments per day.</a:t>
            </a: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95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6" name="Rectangle 308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E5339-EC57-2F79-45BD-879EE2872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94170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VIX</a:t>
            </a:r>
          </a:p>
        </p:txBody>
      </p:sp>
      <p:sp>
        <p:nvSpPr>
          <p:cNvPr id="3088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F357FA-AAF5-AB58-6AED-E01A67961F0C}"/>
              </a:ext>
            </a:extLst>
          </p:cNvPr>
          <p:cNvSpPr txBox="1"/>
          <p:nvPr/>
        </p:nvSpPr>
        <p:spPr>
          <a:xfrm>
            <a:off x="630936" y="2807207"/>
            <a:ext cx="3932438" cy="365897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The VIX Index is a financial benchmark designed to be an up-to-the-minute market estimate of expected volatility of the S&amp;P 500® I calculated by using the midpoint of real-time S&amp;P 500® (SPX) option bid/ask quotes.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dirty="0"/>
              <a:t>More specifically, the VIX Index is intended to provide an instantaneous measure of how much the market thinks the S&amp;P 500 Index will fluctuate in the 30 days from the time of each tick of the VIX Index.</a:t>
            </a:r>
          </a:p>
        </p:txBody>
      </p:sp>
      <p:pic>
        <p:nvPicPr>
          <p:cNvPr id="7" name="Content Placeholder 6" descr="A screenshot of a math problem&#10;&#10;Description automatically generated">
            <a:extLst>
              <a:ext uri="{FF2B5EF4-FFF2-40B4-BE49-F238E27FC236}">
                <a16:creationId xmlns:a16="http://schemas.microsoft.com/office/drawing/2014/main" id="{6326B461-20FB-EBCC-8541-F08300F167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487220"/>
            <a:ext cx="7448564" cy="5275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64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27BA8-E153-0603-E0A8-28BFE08A9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Merging the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1065DD-F511-C5E3-5CA8-530FBEDEBB27}"/>
              </a:ext>
            </a:extLst>
          </p:cNvPr>
          <p:cNvSpPr txBox="1"/>
          <p:nvPr/>
        </p:nvSpPr>
        <p:spPr>
          <a:xfrm>
            <a:off x="1999573" y="1581747"/>
            <a:ext cx="7711782" cy="1818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620" kern="1200" dirty="0">
                <a:solidFill>
                  <a:srgbClr val="000000"/>
                </a:solidFill>
                <a:latin typeface="+mn-lt"/>
                <a:ea typeface="+mn-ea"/>
                <a:cs typeface="Courier New" panose="02070309020205020404" pitchFamily="49" charset="0"/>
              </a:rPr>
              <a:t>Since there were many nontrading days I merged the sets to just the trading days.</a:t>
            </a:r>
          </a:p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620" kern="1200" dirty="0">
                <a:solidFill>
                  <a:srgbClr val="000000"/>
                </a:solidFill>
                <a:latin typeface="+mn-lt"/>
                <a:ea typeface="+mn-ea"/>
                <a:cs typeface="Courier New" panose="02070309020205020404" pitchFamily="49" charset="0"/>
              </a:rPr>
              <a:t>All headline data from after the last trading day is merged into the next trading day.</a:t>
            </a:r>
          </a:p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620" kern="1200" dirty="0">
                <a:solidFill>
                  <a:srgbClr val="000000"/>
                </a:solidFill>
                <a:latin typeface="+mn-lt"/>
                <a:ea typeface="+mn-ea"/>
                <a:cs typeface="Courier New" panose="02070309020205020404" pitchFamily="49" charset="0"/>
              </a:rPr>
              <a:t>An overall sentiment for each day was also found, although slowly, with Vader on the concatenated headlines of the day.</a:t>
            </a:r>
          </a:p>
          <a:p>
            <a:pPr marL="231458" indent="-231458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62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The idea is to use all of the previous trading day's headline and price data to predict the next day's close.</a:t>
            </a:r>
            <a:endParaRPr lang="en-US" altLang="en-US" sz="1134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B40695-53D4-189F-C9D2-343EBC6D3464}"/>
              </a:ext>
            </a:extLst>
          </p:cNvPr>
          <p:cNvSpPr txBox="1"/>
          <p:nvPr/>
        </p:nvSpPr>
        <p:spPr>
          <a:xfrm>
            <a:off x="7094481" y="3690513"/>
            <a:ext cx="306594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marR="0" lvl="0" indent="-171450" algn="l" defTabSz="7406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CLOSE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+mn-ea"/>
                <a:cs typeface="+mn-cs"/>
              </a:rPr>
              <a:t> 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171450" marR="0" lvl="0" indent="-171450" algn="l" defTabSz="7406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Positive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+mn-ea"/>
                <a:cs typeface="+mn-cs"/>
              </a:rPr>
              <a:t> 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171450" marR="0" lvl="0" indent="-171450" algn="l" defTabSz="7406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Negative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+mn-ea"/>
                <a:cs typeface="+mn-cs"/>
              </a:rPr>
              <a:t> 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171450" marR="0" lvl="0" indent="-171450" algn="l" defTabSz="7406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Neutral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+mn-ea"/>
                <a:cs typeface="+mn-cs"/>
              </a:rPr>
              <a:t> 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  <a:p>
            <a:pPr marL="171450" marR="0" lvl="0" indent="-171450" algn="l" defTabSz="74066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Total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+mn-ea"/>
                <a:cs typeface="+mn-cs"/>
              </a:rPr>
              <a:t> </a:t>
            </a:r>
          </a:p>
          <a:p>
            <a:pPr marL="171450" indent="-171450" defTabSz="740664"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dayOfWeek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</a:p>
          <a:p>
            <a:pPr marL="171450" indent="-171450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headlines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  <a:endParaRPr lang="en-US" altLang="en-US" sz="14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171450" indent="-171450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stocks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</a:p>
          <a:p>
            <a:pPr marL="171450" indent="-171450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date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FCA70D-7159-2297-25F6-7522FFD143F5}"/>
              </a:ext>
            </a:extLst>
          </p:cNvPr>
          <p:cNvSpPr txBox="1"/>
          <p:nvPr/>
        </p:nvSpPr>
        <p:spPr>
          <a:xfrm>
            <a:off x="9126053" y="3687618"/>
            <a:ext cx="3065947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ave_vader</a:t>
            </a:r>
            <a:endParaRPr lang="en-US" altLang="en-US" sz="1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daily_sentiment</a:t>
            </a:r>
            <a:endParaRPr lang="en-US" altLang="en-US" sz="1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compound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 </a:t>
            </a: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overall_sentiment 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Pos_minus_Neg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  <a:endParaRPr lang="en-US" altLang="en-US" sz="1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Pos_minus_Neg_pct</a:t>
            </a:r>
            <a:endParaRPr lang="en-US" altLang="en-US" sz="1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  <a:p>
            <a:pPr marL="285750" indent="-285750" defTabSz="740664" eaLnBrk="0" fontAlgn="base" hangingPunct="0"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Neg_pct</a:t>
            </a:r>
          </a:p>
          <a:p>
            <a:pPr marL="285750" indent="-285750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summed_vader 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  <a:endParaRPr lang="en-US" altLang="en-US" sz="1400" kern="120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+mn-cs"/>
            </a:endParaRPr>
          </a:p>
          <a:p>
            <a:pPr marL="285750" indent="-285750" defTabSz="74066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en-US" sz="1400" kern="1200" dirty="0">
                <a:solidFill>
                  <a:srgbClr val="000000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sentiments</a:t>
            </a:r>
            <a:r>
              <a:rPr lang="en-US" altLang="en-US" sz="1400" kern="1200" dirty="0">
                <a:solidFill>
                  <a:srgbClr val="000000"/>
                </a:solidFill>
                <a:latin typeface="Helvetica Neue"/>
                <a:ea typeface="+mn-ea"/>
                <a:cs typeface="+mn-cs"/>
              </a:rPr>
              <a:t> </a:t>
            </a:r>
            <a:endParaRPr lang="en-US" altLang="en-US" sz="14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BB5597-5754-4BC6-F3AC-D17294E516C1}"/>
              </a:ext>
            </a:extLst>
          </p:cNvPr>
          <p:cNvSpPr txBox="1"/>
          <p:nvPr/>
        </p:nvSpPr>
        <p:spPr>
          <a:xfrm>
            <a:off x="4177618" y="4687891"/>
            <a:ext cx="249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The final features of the dataset were:</a:t>
            </a:r>
          </a:p>
        </p:txBody>
      </p:sp>
    </p:spTree>
    <p:extLst>
      <p:ext uri="{BB962C8B-B14F-4D97-AF65-F5344CB8AC3E}">
        <p14:creationId xmlns:p14="http://schemas.microsoft.com/office/powerpoint/2010/main" val="987626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CE569-B987-7F99-556A-E2145B574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7128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Time series EDA</a:t>
            </a:r>
            <a:endParaRPr lang="en-US" sz="3800" kern="1200" dirty="0">
              <a:solidFill>
                <a:schemeClr val="accent4">
                  <a:lumMod val="40000"/>
                  <a:lumOff val="60000"/>
                </a:schemeClr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85F00A-8926-4737-8D6C-1C99488E65A7}"/>
              </a:ext>
            </a:extLst>
          </p:cNvPr>
          <p:cNvSpPr txBox="1"/>
          <p:nvPr/>
        </p:nvSpPr>
        <p:spPr>
          <a:xfrm>
            <a:off x="457201" y="1825625"/>
            <a:ext cx="4908429" cy="3731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VIX is stationary and without seasonality.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Conveniently, the exogenous features also have extremely low p-values in the Ad-Fuller test indicating that they are also stationary and can be used in the SARIMAX model.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graph showing a line graph&#10;&#10;Description automatically generated with medium confidence">
            <a:extLst>
              <a:ext uri="{FF2B5EF4-FFF2-40B4-BE49-F238E27FC236}">
                <a16:creationId xmlns:a16="http://schemas.microsoft.com/office/drawing/2014/main" id="{D11C4048-473A-3223-95B6-92C82093C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926" y="1610277"/>
            <a:ext cx="6914814" cy="4351338"/>
          </a:xfrm>
        </p:spPr>
      </p:pic>
    </p:spTree>
    <p:extLst>
      <p:ext uri="{BB962C8B-B14F-4D97-AF65-F5344CB8AC3E}">
        <p14:creationId xmlns:p14="http://schemas.microsoft.com/office/powerpoint/2010/main" val="2605114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CE569-B987-7F99-556A-E2145B574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Baseline Model</a:t>
            </a:r>
          </a:p>
        </p:txBody>
      </p:sp>
      <p:sp>
        <p:nvSpPr>
          <p:cNvPr id="48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85F00A-8926-4737-8D6C-1C99488E65A7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First, we find the best ARIMA model using a 90/10 split of the data with walk-forward validation on just over a year of unseen data (263 trading days)</a:t>
            </a:r>
          </a:p>
          <a:p>
            <a:pPr marL="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2200" b="0" i="0" u="none" strike="noStrike" cap="none" spc="0" normalizeH="0" baseline="0" noProof="0" dirty="0">
              <a:ln>
                <a:noFill/>
              </a:ln>
              <a:effectLst/>
              <a:uLnTx/>
              <a:uFillTx/>
            </a:endParaRPr>
          </a:p>
          <a:p>
            <a:pPr marL="0" marR="0" lvl="0" indent="-228600" fontAlgn="auto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200" b="0" i="0" u="none" strike="noStrike" cap="none" spc="0" normalizeH="0" baseline="0" noProof="0" dirty="0">
                <a:ln>
                  <a:noFill/>
                </a:ln>
                <a:effectLst/>
                <a:uLnTx/>
                <a:uFillTx/>
              </a:rPr>
              <a:t>ARIMA(1, 1, 0) slightly surpasses ARIMA(2, 2, 2) but has the advantage of being about twice as fast</a:t>
            </a:r>
          </a:p>
        </p:txBody>
      </p:sp>
      <p:pic>
        <p:nvPicPr>
          <p:cNvPr id="6" name="Content Placeholder 5" descr="A graph showing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758868E7-5B9D-B324-4987-827F5DDB1D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2" r="8304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E94DDC-3EA9-8880-CDD3-0C288E4E39E0}"/>
              </a:ext>
            </a:extLst>
          </p:cNvPr>
          <p:cNvSpPr txBox="1"/>
          <p:nvPr/>
        </p:nvSpPr>
        <p:spPr>
          <a:xfrm>
            <a:off x="5985164" y="1440873"/>
            <a:ext cx="1813115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RMSE: 3.297</a:t>
            </a:r>
          </a:p>
          <a:p>
            <a:endParaRPr lang="en-US" dirty="0"/>
          </a:p>
          <a:p>
            <a:r>
              <a:rPr lang="en-US" sz="1400" dirty="0">
                <a:solidFill>
                  <a:srgbClr val="FF0000"/>
                </a:solidFill>
              </a:rPr>
              <a:t>Notice that the graphs are ‘out of phase’ indicating the poor directional prediction and that the big spike is Covid.</a:t>
            </a:r>
          </a:p>
          <a:p>
            <a:r>
              <a:rPr lang="en-US" sz="1400" dirty="0">
                <a:solidFill>
                  <a:srgbClr val="FF00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262687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389BF-776F-BCAF-F132-6DBB8ECA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015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Neural Networks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216B58C-8517-82C3-479F-BA54ECDDFBF1}"/>
              </a:ext>
            </a:extLst>
          </p:cNvPr>
          <p:cNvSpPr txBox="1"/>
          <p:nvPr/>
        </p:nvSpPr>
        <p:spPr>
          <a:xfrm>
            <a:off x="5708348" y="242993"/>
            <a:ext cx="414471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FF0000"/>
                </a:solidFill>
              </a:rPr>
              <a:t>Gated Recurrent Units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Failed to make accurate  walk-forward predictions.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Could not seem to foresee spikes.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Did not seem to improve with larger numbers of epochs.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Slowed down dramatically with larger numbers of neurons.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Did seem to at least predict the moving average reasonably well so it might work in a classification model for direction.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89AC77-7F3B-177F-900E-6682192BB541}"/>
              </a:ext>
            </a:extLst>
          </p:cNvPr>
          <p:cNvSpPr txBox="1"/>
          <p:nvPr/>
        </p:nvSpPr>
        <p:spPr>
          <a:xfrm flipH="1">
            <a:off x="838199" y="2862947"/>
            <a:ext cx="4277264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solidFill>
                  <a:srgbClr val="FFC000"/>
                </a:solidFill>
              </a:rPr>
              <a:t>Long Short Term Memory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Had the same issues as GRU.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Could not match the baseline model in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Was similarly extremely slow and computationally expensive.</a:t>
            </a:r>
          </a:p>
        </p:txBody>
      </p:sp>
    </p:spTree>
    <p:extLst>
      <p:ext uri="{BB962C8B-B14F-4D97-AF65-F5344CB8AC3E}">
        <p14:creationId xmlns:p14="http://schemas.microsoft.com/office/powerpoint/2010/main" val="208009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6019</TotalTime>
  <Words>1080</Words>
  <Application>Microsoft Office PowerPoint</Application>
  <PresentationFormat>Widescreen</PresentationFormat>
  <Paragraphs>106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Helvetica Neue</vt:lpstr>
      <vt:lpstr>Office Theme</vt:lpstr>
      <vt:lpstr>Predicting the VIX with stock headline sentiments</vt:lpstr>
      <vt:lpstr>Can improvements be made in the time series forecasting of the VIX by adding in sentiment analysis of financial headlines? </vt:lpstr>
      <vt:lpstr>The Data</vt:lpstr>
      <vt:lpstr>Headlines</vt:lpstr>
      <vt:lpstr>VIX</vt:lpstr>
      <vt:lpstr>Merging the Data</vt:lpstr>
      <vt:lpstr>Time series EDA</vt:lpstr>
      <vt:lpstr>Baseline Model</vt:lpstr>
      <vt:lpstr>Neural Networks</vt:lpstr>
      <vt:lpstr>SARIMAX</vt:lpstr>
      <vt:lpstr>SARIMAX</vt:lpstr>
      <vt:lpstr>Adding more features</vt:lpstr>
      <vt:lpstr>What went right</vt:lpstr>
      <vt:lpstr>What went wrong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Bowl Ads</dc:title>
  <dc:creator>Michael Daniel</dc:creator>
  <cp:lastModifiedBy>Michael Daniel</cp:lastModifiedBy>
  <cp:revision>13</cp:revision>
  <dcterms:created xsi:type="dcterms:W3CDTF">2023-08-03T19:26:58Z</dcterms:created>
  <dcterms:modified xsi:type="dcterms:W3CDTF">2023-12-08T21:14:22Z</dcterms:modified>
</cp:coreProperties>
</file>

<file path=docProps/thumbnail.jpeg>
</file>